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97" r:id="rId3"/>
    <p:sldId id="298" r:id="rId4"/>
    <p:sldId id="299" r:id="rId5"/>
    <p:sldId id="300" r:id="rId6"/>
    <p:sldId id="302" r:id="rId7"/>
    <p:sldId id="301" r:id="rId8"/>
    <p:sldId id="323" r:id="rId9"/>
    <p:sldId id="303" r:id="rId10"/>
    <p:sldId id="322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93218" autoAdjust="0"/>
  </p:normalViewPr>
  <p:slideViewPr>
    <p:cSldViewPr>
      <p:cViewPr>
        <p:scale>
          <a:sx n="66" d="100"/>
          <a:sy n="66" d="100"/>
        </p:scale>
        <p:origin x="-2922" y="-103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0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2011 г.</a:t>
            </a:r>
          </a:p>
        </c:rich>
      </c:tx>
      <c:layout>
        <c:manualLayout>
          <c:xMode val="edge"/>
          <c:yMode val="edge"/>
          <c:x val="0.37070480774263614"/>
          <c:y val="1.72041806610559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2011 г.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27823094851479591"/>
                  <c:y val="-0.1661811023622048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2456518239592396"/>
                  <c:y val="9.81835629921260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4638287746017564E-3"/>
                  <c:y val="2.007062007874017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Бюджет АО</c:v>
                </c:pt>
                <c:pt idx="1">
                  <c:v>Средства ОМС</c:v>
                </c:pt>
                <c:pt idx="2">
                  <c:v>Средства от ПДД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0.70000000000000029</c:v>
                </c:pt>
                <c:pt idx="1">
                  <c:v>0.28000000000000008</c:v>
                </c:pt>
                <c:pt idx="2">
                  <c:v>2.0000000000000014E-2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</a:rPr>
              <a:t>2012</a:t>
            </a:r>
            <a:r>
              <a:rPr lang="ru-RU" dirty="0" smtClean="0">
                <a:solidFill>
                  <a:srgbClr val="002060"/>
                </a:solidFill>
              </a:rPr>
              <a:t> г.</a:t>
            </a:r>
            <a:endParaRPr lang="en-US" dirty="0">
              <a:solidFill>
                <a:srgbClr val="002060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715018547295768"/>
          <c:y val="0.21232270156691591"/>
          <c:w val="0.86282288371296179"/>
          <c:h val="0.4972246698631714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23082737623044033"/>
                  <c:y val="8.38106233183725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2437801197791585"/>
                  <c:y val="-4.1576906188389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463829417295939E-3"/>
                  <c:y val="1.316311013794872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Бюджет АО</c:v>
                </c:pt>
                <c:pt idx="1">
                  <c:v>Средства ОМС</c:v>
                </c:pt>
                <c:pt idx="2">
                  <c:v>Средства от ПДД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0.47000000000000008</c:v>
                </c:pt>
                <c:pt idx="1">
                  <c:v>0.51</c:v>
                </c:pt>
                <c:pt idx="2">
                  <c:v>2.0000000000000011E-2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"/>
          <c:y val="0.81604228492112352"/>
          <c:w val="1"/>
          <c:h val="0.1453917142360364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>2013 г.</a:t>
            </a:r>
            <a:endParaRPr lang="ru-RU" dirty="0">
              <a:solidFill>
                <a:srgbClr val="002060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9166759987681677E-2"/>
          <c:y val="0.28201353346456692"/>
          <c:w val="0.95083324001231839"/>
          <c:h val="0.668559301181102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"/>
          <c:dPt>
            <c:idx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7.8606273971835755E-2"/>
                  <c:y val="0.1097423720472441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3642109241580165E-2"/>
                  <c:y val="-0.2513378444881886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4638287746017564E-3"/>
                  <c:y val="1.694586614173232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Бюджет АО</c:v>
                </c:pt>
                <c:pt idx="1">
                  <c:v>Средства ОМС</c:v>
                </c:pt>
                <c:pt idx="2">
                  <c:v>Средства от ПДД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9.0000000000000024E-2</c:v>
                </c:pt>
                <c:pt idx="1">
                  <c:v>0.89</c:v>
                </c:pt>
                <c:pt idx="2">
                  <c:v>2.0000000000000011E-2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317CFD-A1B9-4EAA-AAD2-1EA1E099A1E2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1"/>
      <dgm:spPr/>
    </dgm:pt>
    <dgm:pt modelId="{B4E2F714-696D-40AE-B8E9-8406964391C9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800" dirty="0" smtClean="0"/>
            <a:t>Бюджетно-сметный принцип</a:t>
          </a:r>
          <a:endParaRPr lang="ru-RU" sz="1800" dirty="0"/>
        </a:p>
      </dgm:t>
    </dgm:pt>
    <dgm:pt modelId="{0C8F86B0-BDAD-45EB-AA1A-C470215A2237}" type="parTrans" cxnId="{68F74045-27CA-4739-9849-5E8EF0A4D421}">
      <dgm:prSet/>
      <dgm:spPr/>
      <dgm:t>
        <a:bodyPr/>
        <a:lstStyle/>
        <a:p>
          <a:endParaRPr lang="ru-RU"/>
        </a:p>
      </dgm:t>
    </dgm:pt>
    <dgm:pt modelId="{4F5A6EC6-6CAD-4A36-9460-5C64CB906285}" type="sibTrans" cxnId="{68F74045-27CA-4739-9849-5E8EF0A4D421}">
      <dgm:prSet/>
      <dgm:spPr/>
      <dgm:t>
        <a:bodyPr/>
        <a:lstStyle/>
        <a:p>
          <a:endParaRPr lang="ru-RU"/>
        </a:p>
      </dgm:t>
    </dgm:pt>
    <dgm:pt modelId="{04A497DE-64FD-4824-AA1B-4C6A66E0454B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800" dirty="0" smtClean="0"/>
            <a:t>Одноканальное финансирование (страховой принцип)</a:t>
          </a:r>
          <a:endParaRPr lang="ru-RU" sz="1800" dirty="0"/>
        </a:p>
      </dgm:t>
    </dgm:pt>
    <dgm:pt modelId="{EECC00EA-0168-482D-9D2C-B679EEF03DAE}" type="parTrans" cxnId="{37FF19F7-1910-4811-84E3-F7B92391DF3D}">
      <dgm:prSet/>
      <dgm:spPr/>
      <dgm:t>
        <a:bodyPr/>
        <a:lstStyle/>
        <a:p>
          <a:endParaRPr lang="ru-RU"/>
        </a:p>
      </dgm:t>
    </dgm:pt>
    <dgm:pt modelId="{1F051477-2E09-479D-9D4A-833483C127DF}" type="sibTrans" cxnId="{37FF19F7-1910-4811-84E3-F7B92391DF3D}">
      <dgm:prSet/>
      <dgm:spPr/>
      <dgm:t>
        <a:bodyPr/>
        <a:lstStyle/>
        <a:p>
          <a:endParaRPr lang="ru-RU"/>
        </a:p>
      </dgm:t>
    </dgm:pt>
    <dgm:pt modelId="{43D67110-5089-4F5D-8FBC-119D58DFCBCB}" type="pres">
      <dgm:prSet presAssocID="{49317CFD-A1B9-4EAA-AAD2-1EA1E099A1E2}" presName="Name0" presStyleCnt="0">
        <dgm:presLayoutVars>
          <dgm:dir/>
          <dgm:resizeHandles val="exact"/>
        </dgm:presLayoutVars>
      </dgm:prSet>
      <dgm:spPr/>
    </dgm:pt>
    <dgm:pt modelId="{046377F6-B056-4B2F-A67D-487C3AC68F7D}" type="pres">
      <dgm:prSet presAssocID="{49317CFD-A1B9-4EAA-AAD2-1EA1E099A1E2}" presName="fgShape" presStyleLbl="fgShp" presStyleIdx="0" presStyleCnt="1" custScaleX="67392" custLinFactY="-11455" custLinFactNeighborX="-1248" custLinFactNeighborY="-1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C883D24B-1DE8-4F2E-B2CE-0A04FFF8C4D6}" type="pres">
      <dgm:prSet presAssocID="{49317CFD-A1B9-4EAA-AAD2-1EA1E099A1E2}" presName="linComp" presStyleCnt="0"/>
      <dgm:spPr/>
    </dgm:pt>
    <dgm:pt modelId="{4B6360E8-8F8E-430C-8A7B-4D6F0610B3FB}" type="pres">
      <dgm:prSet presAssocID="{B4E2F714-696D-40AE-B8E9-8406964391C9}" presName="compNode" presStyleCnt="0"/>
      <dgm:spPr/>
    </dgm:pt>
    <dgm:pt modelId="{F2E5ED2B-8F3E-4E3D-B617-030F7A52C43F}" type="pres">
      <dgm:prSet presAssocID="{B4E2F714-696D-40AE-B8E9-8406964391C9}" presName="bkgdShape" presStyleLbl="node1" presStyleIdx="0" presStyleCnt="2" custScaleX="30569" custLinFactNeighborX="-36055"/>
      <dgm:spPr/>
      <dgm:t>
        <a:bodyPr/>
        <a:lstStyle/>
        <a:p>
          <a:endParaRPr lang="ru-RU"/>
        </a:p>
      </dgm:t>
    </dgm:pt>
    <dgm:pt modelId="{E977E516-4B9B-4A32-B8C1-1BD8D18109CE}" type="pres">
      <dgm:prSet presAssocID="{B4E2F714-696D-40AE-B8E9-8406964391C9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74205-3CA7-4DAC-B4F2-951D5374FDB5}" type="pres">
      <dgm:prSet presAssocID="{B4E2F714-696D-40AE-B8E9-8406964391C9}" presName="invisiNode" presStyleLbl="node1" presStyleIdx="0" presStyleCnt="2"/>
      <dgm:spPr/>
    </dgm:pt>
    <dgm:pt modelId="{7A1B3C84-608E-4511-8213-015E029F534F}" type="pres">
      <dgm:prSet presAssocID="{B4E2F714-696D-40AE-B8E9-8406964391C9}" presName="imagNode" presStyleLbl="fgImgPlace1" presStyleIdx="0" presStyleCnt="2" custScaleX="111151" custScaleY="121707" custLinFactX="-75263" custLinFactNeighborX="-100000" custLinFactNeighborY="339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B7308DB-CF78-49F1-B5CF-6F53C8E57D85}" type="pres">
      <dgm:prSet presAssocID="{4F5A6EC6-6CAD-4A36-9460-5C64CB90628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2000BCD-8E95-40FF-81E0-3E5766C2F185}" type="pres">
      <dgm:prSet presAssocID="{04A497DE-64FD-4824-AA1B-4C6A66E0454B}" presName="compNode" presStyleCnt="0"/>
      <dgm:spPr/>
    </dgm:pt>
    <dgm:pt modelId="{3A3181C7-20E3-4078-BEB7-8A18FD33787D}" type="pres">
      <dgm:prSet presAssocID="{04A497DE-64FD-4824-AA1B-4C6A66E0454B}" presName="bkgdShape" presStyleLbl="node1" presStyleIdx="1" presStyleCnt="2" custScaleX="29803" custLinFactNeighborX="34858"/>
      <dgm:spPr/>
      <dgm:t>
        <a:bodyPr/>
        <a:lstStyle/>
        <a:p>
          <a:endParaRPr lang="ru-RU"/>
        </a:p>
      </dgm:t>
    </dgm:pt>
    <dgm:pt modelId="{7B3D0E16-1F21-4A3F-96BC-F4934C5A5559}" type="pres">
      <dgm:prSet presAssocID="{04A497DE-64FD-4824-AA1B-4C6A66E0454B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2480D-1EFB-46B1-80A9-4DD8B10359FC}" type="pres">
      <dgm:prSet presAssocID="{04A497DE-64FD-4824-AA1B-4C6A66E0454B}" presName="invisiNode" presStyleLbl="node1" presStyleIdx="1" presStyleCnt="2"/>
      <dgm:spPr/>
    </dgm:pt>
    <dgm:pt modelId="{CD2EA7C6-22AB-40C1-A872-9C25A7486839}" type="pres">
      <dgm:prSet presAssocID="{04A497DE-64FD-4824-AA1B-4C6A66E0454B}" presName="imagNode" presStyleLbl="fgImgPlace1" presStyleIdx="1" presStyleCnt="2" custScaleX="121114" custScaleY="131671" custLinFactX="73678" custLinFactNeighborX="100000" custLinFactNeighborY="339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68F74045-27CA-4739-9849-5E8EF0A4D421}" srcId="{49317CFD-A1B9-4EAA-AAD2-1EA1E099A1E2}" destId="{B4E2F714-696D-40AE-B8E9-8406964391C9}" srcOrd="0" destOrd="0" parTransId="{0C8F86B0-BDAD-45EB-AA1A-C470215A2237}" sibTransId="{4F5A6EC6-6CAD-4A36-9460-5C64CB906285}"/>
    <dgm:cxn modelId="{CD6D9792-2A89-4831-AFFA-FDEA1A55A1AC}" type="presOf" srcId="{B4E2F714-696D-40AE-B8E9-8406964391C9}" destId="{F2E5ED2B-8F3E-4E3D-B617-030F7A52C43F}" srcOrd="0" destOrd="0" presId="urn:microsoft.com/office/officeart/2005/8/layout/hList7#1"/>
    <dgm:cxn modelId="{99730805-C3BA-4281-9C0A-6965378C1E89}" type="presOf" srcId="{04A497DE-64FD-4824-AA1B-4C6A66E0454B}" destId="{7B3D0E16-1F21-4A3F-96BC-F4934C5A5559}" srcOrd="1" destOrd="0" presId="urn:microsoft.com/office/officeart/2005/8/layout/hList7#1"/>
    <dgm:cxn modelId="{387A6FC6-A5D9-4CC8-98DD-855C89772D7E}" type="presOf" srcId="{49317CFD-A1B9-4EAA-AAD2-1EA1E099A1E2}" destId="{43D67110-5089-4F5D-8FBC-119D58DFCBCB}" srcOrd="0" destOrd="0" presId="urn:microsoft.com/office/officeart/2005/8/layout/hList7#1"/>
    <dgm:cxn modelId="{ACB7C9AF-416B-4A4F-834B-A441CDADF585}" type="presOf" srcId="{B4E2F714-696D-40AE-B8E9-8406964391C9}" destId="{E977E516-4B9B-4A32-B8C1-1BD8D18109CE}" srcOrd="1" destOrd="0" presId="urn:microsoft.com/office/officeart/2005/8/layout/hList7#1"/>
    <dgm:cxn modelId="{82B1B261-9AA8-4771-8244-F404709DB4C0}" type="presOf" srcId="{04A497DE-64FD-4824-AA1B-4C6A66E0454B}" destId="{3A3181C7-20E3-4078-BEB7-8A18FD33787D}" srcOrd="0" destOrd="0" presId="urn:microsoft.com/office/officeart/2005/8/layout/hList7#1"/>
    <dgm:cxn modelId="{0F03322F-121C-4E2F-82FB-A077DAB57A21}" type="presOf" srcId="{4F5A6EC6-6CAD-4A36-9460-5C64CB906285}" destId="{1B7308DB-CF78-49F1-B5CF-6F53C8E57D85}" srcOrd="0" destOrd="0" presId="urn:microsoft.com/office/officeart/2005/8/layout/hList7#1"/>
    <dgm:cxn modelId="{37FF19F7-1910-4811-84E3-F7B92391DF3D}" srcId="{49317CFD-A1B9-4EAA-AAD2-1EA1E099A1E2}" destId="{04A497DE-64FD-4824-AA1B-4C6A66E0454B}" srcOrd="1" destOrd="0" parTransId="{EECC00EA-0168-482D-9D2C-B679EEF03DAE}" sibTransId="{1F051477-2E09-479D-9D4A-833483C127DF}"/>
    <dgm:cxn modelId="{79A134CE-A56B-4E6A-B5D8-F091CD38EE64}" type="presParOf" srcId="{43D67110-5089-4F5D-8FBC-119D58DFCBCB}" destId="{046377F6-B056-4B2F-A67D-487C3AC68F7D}" srcOrd="0" destOrd="0" presId="urn:microsoft.com/office/officeart/2005/8/layout/hList7#1"/>
    <dgm:cxn modelId="{C1453432-F14B-4FC8-9004-8C66851E5210}" type="presParOf" srcId="{43D67110-5089-4F5D-8FBC-119D58DFCBCB}" destId="{C883D24B-1DE8-4F2E-B2CE-0A04FFF8C4D6}" srcOrd="1" destOrd="0" presId="urn:microsoft.com/office/officeart/2005/8/layout/hList7#1"/>
    <dgm:cxn modelId="{99DE34BA-A4AB-44A8-AA34-F45CA9AD5F46}" type="presParOf" srcId="{C883D24B-1DE8-4F2E-B2CE-0A04FFF8C4D6}" destId="{4B6360E8-8F8E-430C-8A7B-4D6F0610B3FB}" srcOrd="0" destOrd="0" presId="urn:microsoft.com/office/officeart/2005/8/layout/hList7#1"/>
    <dgm:cxn modelId="{7B350FD8-F1CC-4428-8E40-073783D9D5E8}" type="presParOf" srcId="{4B6360E8-8F8E-430C-8A7B-4D6F0610B3FB}" destId="{F2E5ED2B-8F3E-4E3D-B617-030F7A52C43F}" srcOrd="0" destOrd="0" presId="urn:microsoft.com/office/officeart/2005/8/layout/hList7#1"/>
    <dgm:cxn modelId="{50547646-6D19-4D40-8BB1-508950A09A20}" type="presParOf" srcId="{4B6360E8-8F8E-430C-8A7B-4D6F0610B3FB}" destId="{E977E516-4B9B-4A32-B8C1-1BD8D18109CE}" srcOrd="1" destOrd="0" presId="urn:microsoft.com/office/officeart/2005/8/layout/hList7#1"/>
    <dgm:cxn modelId="{E4B637A4-E1C1-428D-A9FD-E4FD8D4FDD1A}" type="presParOf" srcId="{4B6360E8-8F8E-430C-8A7B-4D6F0610B3FB}" destId="{FE374205-3CA7-4DAC-B4F2-951D5374FDB5}" srcOrd="2" destOrd="0" presId="urn:microsoft.com/office/officeart/2005/8/layout/hList7#1"/>
    <dgm:cxn modelId="{6CA5A38E-A8F6-4BF2-9E40-C9423E8FF3AE}" type="presParOf" srcId="{4B6360E8-8F8E-430C-8A7B-4D6F0610B3FB}" destId="{7A1B3C84-608E-4511-8213-015E029F534F}" srcOrd="3" destOrd="0" presId="urn:microsoft.com/office/officeart/2005/8/layout/hList7#1"/>
    <dgm:cxn modelId="{AA09DB18-B66D-4E40-8E34-247C4BB7E41C}" type="presParOf" srcId="{C883D24B-1DE8-4F2E-B2CE-0A04FFF8C4D6}" destId="{1B7308DB-CF78-49F1-B5CF-6F53C8E57D85}" srcOrd="1" destOrd="0" presId="urn:microsoft.com/office/officeart/2005/8/layout/hList7#1"/>
    <dgm:cxn modelId="{08F08198-DAE8-4F12-BCDE-FB055864CB94}" type="presParOf" srcId="{C883D24B-1DE8-4F2E-B2CE-0A04FFF8C4D6}" destId="{42000BCD-8E95-40FF-81E0-3E5766C2F185}" srcOrd="2" destOrd="0" presId="urn:microsoft.com/office/officeart/2005/8/layout/hList7#1"/>
    <dgm:cxn modelId="{6344E5C8-B604-465E-B112-CD1F55BF47D5}" type="presParOf" srcId="{42000BCD-8E95-40FF-81E0-3E5766C2F185}" destId="{3A3181C7-20E3-4078-BEB7-8A18FD33787D}" srcOrd="0" destOrd="0" presId="urn:microsoft.com/office/officeart/2005/8/layout/hList7#1"/>
    <dgm:cxn modelId="{2D8D7982-B28C-4079-BD5B-960E1A3A3C83}" type="presParOf" srcId="{42000BCD-8E95-40FF-81E0-3E5766C2F185}" destId="{7B3D0E16-1F21-4A3F-96BC-F4934C5A5559}" srcOrd="1" destOrd="0" presId="urn:microsoft.com/office/officeart/2005/8/layout/hList7#1"/>
    <dgm:cxn modelId="{14E5BD9E-A2B9-45A7-A07B-BCBF1AD8429A}" type="presParOf" srcId="{42000BCD-8E95-40FF-81E0-3E5766C2F185}" destId="{7FE2480D-1EFB-46B1-80A9-4DD8B10359FC}" srcOrd="2" destOrd="0" presId="urn:microsoft.com/office/officeart/2005/8/layout/hList7#1"/>
    <dgm:cxn modelId="{66D05479-6900-48B0-B992-56466FF66976}" type="presParOf" srcId="{42000BCD-8E95-40FF-81E0-3E5766C2F185}" destId="{CD2EA7C6-22AB-40C1-A872-9C25A7486839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29F62C-24A0-462A-8CCA-32F62BD43F57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345B1A-1F47-445B-BFBE-C4BF78AF4D65}">
      <dgm:prSet phldrT="[Текст]"/>
      <dgm:spPr>
        <a:solidFill>
          <a:srgbClr val="0070C0"/>
        </a:solidFill>
      </dgm:spPr>
      <dgm:t>
        <a:bodyPr/>
        <a:lstStyle/>
        <a:p>
          <a:pPr algn="l"/>
          <a:r>
            <a:rPr lang="ru-RU" dirty="0" smtClean="0"/>
            <a:t>- Подстатья 211 «Заработная плата»;</a:t>
          </a:r>
        </a:p>
        <a:p>
          <a:pPr algn="l"/>
          <a:r>
            <a:rPr lang="ru-RU" dirty="0" smtClean="0"/>
            <a:t>- Подстатья 213 «Начисления на выплаты по оплате труда»;</a:t>
          </a:r>
        </a:p>
        <a:p>
          <a:pPr algn="l"/>
          <a:r>
            <a:rPr lang="ru-RU" dirty="0" smtClean="0"/>
            <a:t>- Подстатья 226 «Прочие работы, услуги»;</a:t>
          </a:r>
        </a:p>
        <a:p>
          <a:pPr algn="l"/>
          <a:r>
            <a:rPr lang="ru-RU" dirty="0" smtClean="0"/>
            <a:t>- Статья  310 «Увеличение стоимости основных средств»;</a:t>
          </a:r>
        </a:p>
        <a:p>
          <a:pPr algn="l"/>
          <a:r>
            <a:rPr lang="ru-RU" dirty="0" smtClean="0"/>
            <a:t>-Статья  340 «Увеличение стоимости материальных запасов».</a:t>
          </a:r>
          <a:endParaRPr lang="ru-RU" dirty="0"/>
        </a:p>
      </dgm:t>
    </dgm:pt>
    <dgm:pt modelId="{DB376B87-821F-43CE-9002-F295D8801842}" type="parTrans" cxnId="{9184ADF3-B7B6-4751-8286-5CE9CE40D0A3}">
      <dgm:prSet/>
      <dgm:spPr/>
      <dgm:t>
        <a:bodyPr/>
        <a:lstStyle/>
        <a:p>
          <a:endParaRPr lang="ru-RU"/>
        </a:p>
      </dgm:t>
    </dgm:pt>
    <dgm:pt modelId="{710FA462-0E82-482B-84E7-A2EEC29AEF2E}" type="sibTrans" cxnId="{9184ADF3-B7B6-4751-8286-5CE9CE40D0A3}">
      <dgm:prSet/>
      <dgm:spPr/>
      <dgm:t>
        <a:bodyPr/>
        <a:lstStyle/>
        <a:p>
          <a:endParaRPr lang="ru-RU"/>
        </a:p>
      </dgm:t>
    </dgm:pt>
    <dgm:pt modelId="{EA7387CF-D86E-4DE3-9B91-975EDC1CA229}">
      <dgm:prSet phldrT="[Текст]"/>
      <dgm:spPr>
        <a:solidFill>
          <a:srgbClr val="0070C0"/>
        </a:solidFill>
      </dgm:spPr>
      <dgm:t>
        <a:bodyPr/>
        <a:lstStyle/>
        <a:p>
          <a:pPr algn="l"/>
          <a:r>
            <a:rPr lang="ru-RU" dirty="0" smtClean="0"/>
            <a:t>- Подстатья 211 «Заработная плата»</a:t>
          </a:r>
        </a:p>
        <a:p>
          <a:pPr algn="l"/>
          <a:r>
            <a:rPr lang="ru-RU" dirty="0" smtClean="0"/>
            <a:t>- Подстатья 212 «Прочие выплаты»</a:t>
          </a:r>
        </a:p>
        <a:p>
          <a:pPr algn="l"/>
          <a:r>
            <a:rPr lang="ru-RU" dirty="0" smtClean="0"/>
            <a:t>- Подстатья 213 «Начисления на выплаты по оплате труда»</a:t>
          </a:r>
        </a:p>
        <a:p>
          <a:pPr algn="l"/>
          <a:r>
            <a:rPr lang="ru-RU" dirty="0" smtClean="0"/>
            <a:t>- Подстатья 221 «Услуги связи»</a:t>
          </a:r>
        </a:p>
        <a:p>
          <a:pPr algn="l"/>
          <a:r>
            <a:rPr lang="ru-RU" dirty="0" smtClean="0"/>
            <a:t>- Подстатья 222 «Транспортные услуги»</a:t>
          </a:r>
        </a:p>
        <a:p>
          <a:pPr algn="l"/>
          <a:r>
            <a:rPr lang="ru-RU" dirty="0" smtClean="0"/>
            <a:t>- Подстатья 223 «Коммунальные услуги»</a:t>
          </a:r>
        </a:p>
        <a:p>
          <a:pPr algn="l"/>
          <a:r>
            <a:rPr lang="ru-RU" dirty="0" smtClean="0"/>
            <a:t>- Подстатья 224 «Арендная плата за пользование имуществом» (В нашем учреждении отсутствует)</a:t>
          </a:r>
        </a:p>
        <a:p>
          <a:pPr algn="l"/>
          <a:r>
            <a:rPr lang="ru-RU" dirty="0" smtClean="0"/>
            <a:t>- Подстатья 225»Работы, услуги по содержанию имущества»</a:t>
          </a:r>
        </a:p>
        <a:p>
          <a:pPr algn="l"/>
          <a:r>
            <a:rPr lang="ru-RU" dirty="0" smtClean="0"/>
            <a:t>- Подстатья 226 «Прочие работы, услуги»</a:t>
          </a:r>
        </a:p>
        <a:p>
          <a:pPr algn="l"/>
          <a:r>
            <a:rPr lang="ru-RU" dirty="0" smtClean="0"/>
            <a:t>- Статья 260 «Социальное обеспечение» (В нашем учреждении отсутствует)</a:t>
          </a:r>
        </a:p>
        <a:p>
          <a:pPr algn="l"/>
          <a:r>
            <a:rPr lang="ru-RU" dirty="0" smtClean="0"/>
            <a:t>- Статья 290 «Прочие расходы»</a:t>
          </a:r>
        </a:p>
        <a:p>
          <a:pPr algn="l"/>
          <a:r>
            <a:rPr lang="ru-RU" dirty="0" smtClean="0"/>
            <a:t>- Статья  310«Увеличение стоимости основных средств»</a:t>
          </a:r>
        </a:p>
        <a:p>
          <a:pPr algn="l"/>
          <a:r>
            <a:rPr lang="ru-RU" dirty="0" smtClean="0"/>
            <a:t>- Статья  340 «Увеличение стоимости материальных запасов».</a:t>
          </a:r>
          <a:endParaRPr lang="ru-RU" dirty="0"/>
        </a:p>
      </dgm:t>
    </dgm:pt>
    <dgm:pt modelId="{1462FA6D-7D98-47FC-ADF6-048C36013609}" type="parTrans" cxnId="{63EED9B4-2FD0-4C41-83AA-5AB322B5CC7A}">
      <dgm:prSet/>
      <dgm:spPr/>
      <dgm:t>
        <a:bodyPr/>
        <a:lstStyle/>
        <a:p>
          <a:endParaRPr lang="ru-RU"/>
        </a:p>
      </dgm:t>
    </dgm:pt>
    <dgm:pt modelId="{2121C809-F36D-4B80-AFBF-B282369C4160}" type="sibTrans" cxnId="{63EED9B4-2FD0-4C41-83AA-5AB322B5CC7A}">
      <dgm:prSet/>
      <dgm:spPr/>
      <dgm:t>
        <a:bodyPr/>
        <a:lstStyle/>
        <a:p>
          <a:endParaRPr lang="ru-RU"/>
        </a:p>
      </dgm:t>
    </dgm:pt>
    <dgm:pt modelId="{70883FB3-E2CF-4B55-871A-215060AEA8EA}" type="pres">
      <dgm:prSet presAssocID="{6D29F62C-24A0-462A-8CCA-32F62BD43F5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B86427-6E78-4659-9166-F55C5FBB8117}" type="pres">
      <dgm:prSet presAssocID="{49345B1A-1F47-445B-BFBE-C4BF78AF4D65}" presName="node" presStyleLbl="node1" presStyleIdx="0" presStyleCnt="2" custScaleX="38638" custScaleY="55839" custLinFactNeighborX="-9188" custLinFactNeighborY="-7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85484-8D77-4CCD-ABB5-9BCC8DC4607C}" type="pres">
      <dgm:prSet presAssocID="{710FA462-0E82-482B-84E7-A2EEC29AEF2E}" presName="sibTrans" presStyleCnt="0"/>
      <dgm:spPr/>
    </dgm:pt>
    <dgm:pt modelId="{C265DB8E-C84B-465C-B2D7-996B5208F7C7}" type="pres">
      <dgm:prSet presAssocID="{EA7387CF-D86E-4DE3-9B91-975EDC1CA229}" presName="node" presStyleLbl="node1" presStyleIdx="1" presStyleCnt="2" custScaleX="42058" custLinFactNeighborX="9735" custLinFactNeighborY="-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84ADF3-B7B6-4751-8286-5CE9CE40D0A3}" srcId="{6D29F62C-24A0-462A-8CCA-32F62BD43F57}" destId="{49345B1A-1F47-445B-BFBE-C4BF78AF4D65}" srcOrd="0" destOrd="0" parTransId="{DB376B87-821F-43CE-9002-F295D8801842}" sibTransId="{710FA462-0E82-482B-84E7-A2EEC29AEF2E}"/>
    <dgm:cxn modelId="{AD0B4BDD-A391-4017-970F-D863EBA465DE}" type="presOf" srcId="{EA7387CF-D86E-4DE3-9B91-975EDC1CA229}" destId="{C265DB8E-C84B-465C-B2D7-996B5208F7C7}" srcOrd="0" destOrd="0" presId="urn:microsoft.com/office/officeart/2005/8/layout/default#1"/>
    <dgm:cxn modelId="{6BA84E88-C1A7-4D5F-9438-74CAF4A2512E}" type="presOf" srcId="{49345B1A-1F47-445B-BFBE-C4BF78AF4D65}" destId="{BAB86427-6E78-4659-9166-F55C5FBB8117}" srcOrd="0" destOrd="0" presId="urn:microsoft.com/office/officeart/2005/8/layout/default#1"/>
    <dgm:cxn modelId="{AB15EEB8-857F-469B-8037-92D32230D396}" type="presOf" srcId="{6D29F62C-24A0-462A-8CCA-32F62BD43F57}" destId="{70883FB3-E2CF-4B55-871A-215060AEA8EA}" srcOrd="0" destOrd="0" presId="urn:microsoft.com/office/officeart/2005/8/layout/default#1"/>
    <dgm:cxn modelId="{63EED9B4-2FD0-4C41-83AA-5AB322B5CC7A}" srcId="{6D29F62C-24A0-462A-8CCA-32F62BD43F57}" destId="{EA7387CF-D86E-4DE3-9B91-975EDC1CA229}" srcOrd="1" destOrd="0" parTransId="{1462FA6D-7D98-47FC-ADF6-048C36013609}" sibTransId="{2121C809-F36D-4B80-AFBF-B282369C4160}"/>
    <dgm:cxn modelId="{43C924D6-0DC7-43CD-A920-13F359696CC7}" type="presParOf" srcId="{70883FB3-E2CF-4B55-871A-215060AEA8EA}" destId="{BAB86427-6E78-4659-9166-F55C5FBB8117}" srcOrd="0" destOrd="0" presId="urn:microsoft.com/office/officeart/2005/8/layout/default#1"/>
    <dgm:cxn modelId="{EF9BBE64-614A-4EB3-98E6-DBC0868C6D37}" type="presParOf" srcId="{70883FB3-E2CF-4B55-871A-215060AEA8EA}" destId="{F0185484-8D77-4CCD-ABB5-9BCC8DC4607C}" srcOrd="1" destOrd="0" presId="urn:microsoft.com/office/officeart/2005/8/layout/default#1"/>
    <dgm:cxn modelId="{9FCEEDDD-657A-42DE-BD02-E31852ECAF96}" type="presParOf" srcId="{70883FB3-E2CF-4B55-871A-215060AEA8EA}" destId="{C265DB8E-C84B-465C-B2D7-996B5208F7C7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C63C68-DF3C-440D-A783-7C9549FAFB70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5C8ED2-09E5-429F-A9EC-BC054BEFCD2C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2400" dirty="0" smtClean="0"/>
            <a:t>Средства ОМС –  89% </a:t>
          </a:r>
          <a:endParaRPr lang="ru-RU" sz="2400" dirty="0"/>
        </a:p>
      </dgm:t>
    </dgm:pt>
    <dgm:pt modelId="{1335FCAE-30B6-4BA3-B29A-EB2EE9A7596D}" type="parTrans" cxnId="{4586B6AA-B47A-4961-9C33-EC8594078EDF}">
      <dgm:prSet/>
      <dgm:spPr/>
      <dgm:t>
        <a:bodyPr/>
        <a:lstStyle/>
        <a:p>
          <a:endParaRPr lang="ru-RU"/>
        </a:p>
      </dgm:t>
    </dgm:pt>
    <dgm:pt modelId="{B19A0CFA-1807-4C65-AE1C-E64E6B684961}" type="sibTrans" cxnId="{4586B6AA-B47A-4961-9C33-EC8594078EDF}">
      <dgm:prSet/>
      <dgm:spPr/>
      <dgm:t>
        <a:bodyPr/>
        <a:lstStyle/>
        <a:p>
          <a:endParaRPr lang="ru-RU"/>
        </a:p>
      </dgm:t>
    </dgm:pt>
    <dgm:pt modelId="{A9449A09-EE08-443B-8597-2DE986209831}">
      <dgm:prSet phldrT="[Текст]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Средства субсидии на выполнение государственного задания  – 5%</a:t>
          </a:r>
          <a:endParaRPr lang="ru-RU" dirty="0">
            <a:solidFill>
              <a:schemeClr val="bg1"/>
            </a:solidFill>
          </a:endParaRPr>
        </a:p>
      </dgm:t>
    </dgm:pt>
    <dgm:pt modelId="{B9FA0BF1-664A-42E9-85CE-5EE15C2406A6}" type="parTrans" cxnId="{B2ABD321-B376-4608-BF52-5D0D7CD2DF6F}">
      <dgm:prSet/>
      <dgm:spPr/>
      <dgm:t>
        <a:bodyPr/>
        <a:lstStyle/>
        <a:p>
          <a:endParaRPr lang="ru-RU"/>
        </a:p>
      </dgm:t>
    </dgm:pt>
    <dgm:pt modelId="{619BF2FD-BF52-4362-BC0D-1300FE563DC4}" type="sibTrans" cxnId="{B2ABD321-B376-4608-BF52-5D0D7CD2DF6F}">
      <dgm:prSet/>
      <dgm:spPr/>
      <dgm:t>
        <a:bodyPr/>
        <a:lstStyle/>
        <a:p>
          <a:endParaRPr lang="ru-RU"/>
        </a:p>
      </dgm:t>
    </dgm:pt>
    <dgm:pt modelId="{6569836E-CA0A-42BB-96E2-EBE192A23CFA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2400" dirty="0" smtClean="0"/>
            <a:t>Средства от приносящей доход деятельности – 2%</a:t>
          </a:r>
          <a:endParaRPr lang="ru-RU" sz="2400" dirty="0"/>
        </a:p>
      </dgm:t>
    </dgm:pt>
    <dgm:pt modelId="{4981979E-3589-4D59-858D-75330622B292}" type="parTrans" cxnId="{475DFC09-1546-400A-A6FB-622BE86F6F52}">
      <dgm:prSet/>
      <dgm:spPr/>
      <dgm:t>
        <a:bodyPr/>
        <a:lstStyle/>
        <a:p>
          <a:endParaRPr lang="ru-RU"/>
        </a:p>
      </dgm:t>
    </dgm:pt>
    <dgm:pt modelId="{E8DBE5FA-977E-4F76-99E6-FEC1CE5F30C1}" type="sibTrans" cxnId="{475DFC09-1546-400A-A6FB-622BE86F6F52}">
      <dgm:prSet/>
      <dgm:spPr/>
      <dgm:t>
        <a:bodyPr/>
        <a:lstStyle/>
        <a:p>
          <a:endParaRPr lang="ru-RU"/>
        </a:p>
      </dgm:t>
    </dgm:pt>
    <dgm:pt modelId="{153434FC-4D54-4BE0-BE00-DA629D031CB9}">
      <dgm:prSet phldrT="[Текст]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Средства субсидии на иные цели –   4%</a:t>
          </a:r>
          <a:endParaRPr lang="ru-RU" dirty="0">
            <a:solidFill>
              <a:schemeClr val="bg1"/>
            </a:solidFill>
          </a:endParaRPr>
        </a:p>
      </dgm:t>
    </dgm:pt>
    <dgm:pt modelId="{CE686630-35EF-45C7-A479-3C890E37BD14}" type="parTrans" cxnId="{1E6235F3-75F3-459B-A202-CF58B36709E4}">
      <dgm:prSet/>
      <dgm:spPr/>
      <dgm:t>
        <a:bodyPr/>
        <a:lstStyle/>
        <a:p>
          <a:endParaRPr lang="ru-RU"/>
        </a:p>
      </dgm:t>
    </dgm:pt>
    <dgm:pt modelId="{3E9314EE-539E-4DA9-AD04-8951A228BBEC}" type="sibTrans" cxnId="{1E6235F3-75F3-459B-A202-CF58B36709E4}">
      <dgm:prSet/>
      <dgm:spPr/>
      <dgm:t>
        <a:bodyPr/>
        <a:lstStyle/>
        <a:p>
          <a:endParaRPr lang="ru-RU"/>
        </a:p>
      </dgm:t>
    </dgm:pt>
    <dgm:pt modelId="{DF85CD31-4EF4-4E64-97F1-72C1BD854FE6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400" dirty="0" smtClean="0"/>
            <a:t>Бюджет </a:t>
          </a:r>
          <a:r>
            <a:rPr lang="ru-RU" sz="2400" dirty="0" err="1" smtClean="0"/>
            <a:t>ХМАО-Югры</a:t>
          </a:r>
          <a:endParaRPr lang="ru-RU" sz="2400" dirty="0"/>
        </a:p>
      </dgm:t>
    </dgm:pt>
    <dgm:pt modelId="{4859D47A-D141-48CA-86B3-2E93CB9104A8}" type="sibTrans" cxnId="{BE6AC0EF-1CB5-4D42-9B34-A3F75B2CFA52}">
      <dgm:prSet/>
      <dgm:spPr/>
      <dgm:t>
        <a:bodyPr/>
        <a:lstStyle/>
        <a:p>
          <a:endParaRPr lang="ru-RU"/>
        </a:p>
      </dgm:t>
    </dgm:pt>
    <dgm:pt modelId="{B8E01A1B-D0D0-4E56-9D66-796794271E12}" type="parTrans" cxnId="{BE6AC0EF-1CB5-4D42-9B34-A3F75B2CFA52}">
      <dgm:prSet/>
      <dgm:spPr/>
      <dgm:t>
        <a:bodyPr/>
        <a:lstStyle/>
        <a:p>
          <a:endParaRPr lang="ru-RU"/>
        </a:p>
      </dgm:t>
    </dgm:pt>
    <dgm:pt modelId="{212D0955-B612-49D5-86F4-B64D7DC1CC71}" type="pres">
      <dgm:prSet presAssocID="{37C63C68-DF3C-440D-A783-7C9549FAFB7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7516D69-5C1F-4EFD-9147-3ABF75B5DC68}" type="pres">
      <dgm:prSet presAssocID="{F65C8ED2-09E5-429F-A9EC-BC054BEFCD2C}" presName="horFlow" presStyleCnt="0"/>
      <dgm:spPr/>
    </dgm:pt>
    <dgm:pt modelId="{C9167632-746D-4BCA-A9ED-BB26A85D078D}" type="pres">
      <dgm:prSet presAssocID="{F65C8ED2-09E5-429F-A9EC-BC054BEFCD2C}" presName="bigChev" presStyleLbl="node1" presStyleIdx="0" presStyleCnt="3" custScaleX="709330" custScaleY="510872" custLinFactNeighborX="-158" custLinFactNeighborY="-84035"/>
      <dgm:spPr/>
      <dgm:t>
        <a:bodyPr/>
        <a:lstStyle/>
        <a:p>
          <a:endParaRPr lang="ru-RU"/>
        </a:p>
      </dgm:t>
    </dgm:pt>
    <dgm:pt modelId="{CE1DBE1A-FCC2-4B76-B211-E202569EF2EB}" type="pres">
      <dgm:prSet presAssocID="{F65C8ED2-09E5-429F-A9EC-BC054BEFCD2C}" presName="vSp" presStyleCnt="0"/>
      <dgm:spPr/>
    </dgm:pt>
    <dgm:pt modelId="{BF200B24-181B-4968-A438-51FC3DA2B8E5}" type="pres">
      <dgm:prSet presAssocID="{DF85CD31-4EF4-4E64-97F1-72C1BD854FE6}" presName="horFlow" presStyleCnt="0"/>
      <dgm:spPr/>
    </dgm:pt>
    <dgm:pt modelId="{41D906F5-47A8-40FC-9F4D-18A3E96C8AE0}" type="pres">
      <dgm:prSet presAssocID="{DF85CD31-4EF4-4E64-97F1-72C1BD854FE6}" presName="bigChev" presStyleLbl="node1" presStyleIdx="1" presStyleCnt="3" custScaleX="710408" custScaleY="592085" custLinFactNeighborX="-81443" custLinFactNeighborY="16867"/>
      <dgm:spPr/>
      <dgm:t>
        <a:bodyPr/>
        <a:lstStyle/>
        <a:p>
          <a:endParaRPr lang="ru-RU"/>
        </a:p>
      </dgm:t>
    </dgm:pt>
    <dgm:pt modelId="{B5AAA7FB-76F0-480B-BF31-4020310B41ED}" type="pres">
      <dgm:prSet presAssocID="{B9FA0BF1-664A-42E9-85CE-5EE15C2406A6}" presName="parTrans" presStyleCnt="0"/>
      <dgm:spPr/>
    </dgm:pt>
    <dgm:pt modelId="{3660A9B9-065B-4A18-99DA-8AC1C86507FF}" type="pres">
      <dgm:prSet presAssocID="{A9449A09-EE08-443B-8597-2DE986209831}" presName="node" presStyleLbl="alignAccFollowNode1" presStyleIdx="0" presStyleCnt="2" custScaleX="591862" custScaleY="264074" custLinFactX="-570545" custLinFactY="-100000" custLinFactNeighborX="-600000" custLinFactNeighborY="-104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91D754-304D-4C09-BFD2-1FEB40063B26}" type="pres">
      <dgm:prSet presAssocID="{DF85CD31-4EF4-4E64-97F1-72C1BD854FE6}" presName="vSp" presStyleCnt="0"/>
      <dgm:spPr/>
    </dgm:pt>
    <dgm:pt modelId="{FD347F11-DA92-42BB-A39B-14ECC5239ED4}" type="pres">
      <dgm:prSet presAssocID="{6569836E-CA0A-42BB-96E2-EBE192A23CFA}" presName="horFlow" presStyleCnt="0"/>
      <dgm:spPr/>
    </dgm:pt>
    <dgm:pt modelId="{60809042-1925-47CD-8278-3E262AF833ED}" type="pres">
      <dgm:prSet presAssocID="{6569836E-CA0A-42BB-96E2-EBE192A23CFA}" presName="bigChev" presStyleLbl="node1" presStyleIdx="2" presStyleCnt="3" custScaleX="724326" custScaleY="473998" custLinFactY="100000" custLinFactNeighborX="-3352" custLinFactNeighborY="140635"/>
      <dgm:spPr/>
      <dgm:t>
        <a:bodyPr/>
        <a:lstStyle/>
        <a:p>
          <a:endParaRPr lang="ru-RU"/>
        </a:p>
      </dgm:t>
    </dgm:pt>
    <dgm:pt modelId="{D19F252B-FFC9-414E-8DAB-2EDFEEFFC0A6}" type="pres">
      <dgm:prSet presAssocID="{CE686630-35EF-45C7-A479-3C890E37BD14}" presName="parTrans" presStyleCnt="0"/>
      <dgm:spPr/>
    </dgm:pt>
    <dgm:pt modelId="{50202590-8759-450C-95CA-1D434982D606}" type="pres">
      <dgm:prSet presAssocID="{153434FC-4D54-4BE0-BE00-DA629D031CB9}" presName="node" presStyleLbl="alignAccFollowNode1" presStyleIdx="1" presStyleCnt="2" custScaleX="570563" custScaleY="250624" custLinFactX="-574748" custLinFactY="-198916" custLinFactNeighborX="-600000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36930C-D1E5-4408-BC4A-EEA01CAEDC7D}" type="presOf" srcId="{DF85CD31-4EF4-4E64-97F1-72C1BD854FE6}" destId="{41D906F5-47A8-40FC-9F4D-18A3E96C8AE0}" srcOrd="0" destOrd="0" presId="urn:microsoft.com/office/officeart/2005/8/layout/lProcess3"/>
    <dgm:cxn modelId="{4586B6AA-B47A-4961-9C33-EC8594078EDF}" srcId="{37C63C68-DF3C-440D-A783-7C9549FAFB70}" destId="{F65C8ED2-09E5-429F-A9EC-BC054BEFCD2C}" srcOrd="0" destOrd="0" parTransId="{1335FCAE-30B6-4BA3-B29A-EB2EE9A7596D}" sibTransId="{B19A0CFA-1807-4C65-AE1C-E64E6B684961}"/>
    <dgm:cxn modelId="{BE6AC0EF-1CB5-4D42-9B34-A3F75B2CFA52}" srcId="{37C63C68-DF3C-440D-A783-7C9549FAFB70}" destId="{DF85CD31-4EF4-4E64-97F1-72C1BD854FE6}" srcOrd="1" destOrd="0" parTransId="{B8E01A1B-D0D0-4E56-9D66-796794271E12}" sibTransId="{4859D47A-D141-48CA-86B3-2E93CB9104A8}"/>
    <dgm:cxn modelId="{3D65F64A-51DA-467D-8777-6A5C6E0C9BE0}" type="presOf" srcId="{153434FC-4D54-4BE0-BE00-DA629D031CB9}" destId="{50202590-8759-450C-95CA-1D434982D606}" srcOrd="0" destOrd="0" presId="urn:microsoft.com/office/officeart/2005/8/layout/lProcess3"/>
    <dgm:cxn modelId="{A00D26A7-29AF-4660-B101-386606158BFE}" type="presOf" srcId="{F65C8ED2-09E5-429F-A9EC-BC054BEFCD2C}" destId="{C9167632-746D-4BCA-A9ED-BB26A85D078D}" srcOrd="0" destOrd="0" presId="urn:microsoft.com/office/officeart/2005/8/layout/lProcess3"/>
    <dgm:cxn modelId="{372A4862-AF0F-4BB4-B88D-4EAD6627A1C1}" type="presOf" srcId="{37C63C68-DF3C-440D-A783-7C9549FAFB70}" destId="{212D0955-B612-49D5-86F4-B64D7DC1CC71}" srcOrd="0" destOrd="0" presId="urn:microsoft.com/office/officeart/2005/8/layout/lProcess3"/>
    <dgm:cxn modelId="{1E6235F3-75F3-459B-A202-CF58B36709E4}" srcId="{6569836E-CA0A-42BB-96E2-EBE192A23CFA}" destId="{153434FC-4D54-4BE0-BE00-DA629D031CB9}" srcOrd="0" destOrd="0" parTransId="{CE686630-35EF-45C7-A479-3C890E37BD14}" sibTransId="{3E9314EE-539E-4DA9-AD04-8951A228BBEC}"/>
    <dgm:cxn modelId="{B2ABD321-B376-4608-BF52-5D0D7CD2DF6F}" srcId="{DF85CD31-4EF4-4E64-97F1-72C1BD854FE6}" destId="{A9449A09-EE08-443B-8597-2DE986209831}" srcOrd="0" destOrd="0" parTransId="{B9FA0BF1-664A-42E9-85CE-5EE15C2406A6}" sibTransId="{619BF2FD-BF52-4362-BC0D-1300FE563DC4}"/>
    <dgm:cxn modelId="{E1BA311E-10CB-4A4A-BEE3-89A3F6F838D6}" type="presOf" srcId="{A9449A09-EE08-443B-8597-2DE986209831}" destId="{3660A9B9-065B-4A18-99DA-8AC1C86507FF}" srcOrd="0" destOrd="0" presId="urn:microsoft.com/office/officeart/2005/8/layout/lProcess3"/>
    <dgm:cxn modelId="{73426B5B-37A4-4BFF-B611-6EBC2BBF2CF8}" type="presOf" srcId="{6569836E-CA0A-42BB-96E2-EBE192A23CFA}" destId="{60809042-1925-47CD-8278-3E262AF833ED}" srcOrd="0" destOrd="0" presId="urn:microsoft.com/office/officeart/2005/8/layout/lProcess3"/>
    <dgm:cxn modelId="{475DFC09-1546-400A-A6FB-622BE86F6F52}" srcId="{37C63C68-DF3C-440D-A783-7C9549FAFB70}" destId="{6569836E-CA0A-42BB-96E2-EBE192A23CFA}" srcOrd="2" destOrd="0" parTransId="{4981979E-3589-4D59-858D-75330622B292}" sibTransId="{E8DBE5FA-977E-4F76-99E6-FEC1CE5F30C1}"/>
    <dgm:cxn modelId="{8C17EBD2-696F-4E40-B81B-487D3B26DC09}" type="presParOf" srcId="{212D0955-B612-49D5-86F4-B64D7DC1CC71}" destId="{27516D69-5C1F-4EFD-9147-3ABF75B5DC68}" srcOrd="0" destOrd="0" presId="urn:microsoft.com/office/officeart/2005/8/layout/lProcess3"/>
    <dgm:cxn modelId="{C9B80644-2361-46D8-991F-6894C67EBCA4}" type="presParOf" srcId="{27516D69-5C1F-4EFD-9147-3ABF75B5DC68}" destId="{C9167632-746D-4BCA-A9ED-BB26A85D078D}" srcOrd="0" destOrd="0" presId="urn:microsoft.com/office/officeart/2005/8/layout/lProcess3"/>
    <dgm:cxn modelId="{B58444DF-FDEF-4592-AF0F-333D471B7643}" type="presParOf" srcId="{212D0955-B612-49D5-86F4-B64D7DC1CC71}" destId="{CE1DBE1A-FCC2-4B76-B211-E202569EF2EB}" srcOrd="1" destOrd="0" presId="urn:microsoft.com/office/officeart/2005/8/layout/lProcess3"/>
    <dgm:cxn modelId="{596F246D-9D18-4753-97EB-FB1AB155E2BC}" type="presParOf" srcId="{212D0955-B612-49D5-86F4-B64D7DC1CC71}" destId="{BF200B24-181B-4968-A438-51FC3DA2B8E5}" srcOrd="2" destOrd="0" presId="urn:microsoft.com/office/officeart/2005/8/layout/lProcess3"/>
    <dgm:cxn modelId="{DBDED0C7-0CAB-427A-90F0-1AC89FB3E3A8}" type="presParOf" srcId="{BF200B24-181B-4968-A438-51FC3DA2B8E5}" destId="{41D906F5-47A8-40FC-9F4D-18A3E96C8AE0}" srcOrd="0" destOrd="0" presId="urn:microsoft.com/office/officeart/2005/8/layout/lProcess3"/>
    <dgm:cxn modelId="{4F539068-CAAF-4AB0-9852-83E6C8098BA0}" type="presParOf" srcId="{BF200B24-181B-4968-A438-51FC3DA2B8E5}" destId="{B5AAA7FB-76F0-480B-BF31-4020310B41ED}" srcOrd="1" destOrd="0" presId="urn:microsoft.com/office/officeart/2005/8/layout/lProcess3"/>
    <dgm:cxn modelId="{C05A930E-7D2A-4EDE-B96D-710D7CCEEDBF}" type="presParOf" srcId="{BF200B24-181B-4968-A438-51FC3DA2B8E5}" destId="{3660A9B9-065B-4A18-99DA-8AC1C86507FF}" srcOrd="2" destOrd="0" presId="urn:microsoft.com/office/officeart/2005/8/layout/lProcess3"/>
    <dgm:cxn modelId="{3D78CF04-36E7-4FDA-8FD0-7AAE5174A8A5}" type="presParOf" srcId="{212D0955-B612-49D5-86F4-B64D7DC1CC71}" destId="{CE91D754-304D-4C09-BFD2-1FEB40063B26}" srcOrd="3" destOrd="0" presId="urn:microsoft.com/office/officeart/2005/8/layout/lProcess3"/>
    <dgm:cxn modelId="{EE4603EA-399F-464E-B4B8-EB448D76D0AE}" type="presParOf" srcId="{212D0955-B612-49D5-86F4-B64D7DC1CC71}" destId="{FD347F11-DA92-42BB-A39B-14ECC5239ED4}" srcOrd="4" destOrd="0" presId="urn:microsoft.com/office/officeart/2005/8/layout/lProcess3"/>
    <dgm:cxn modelId="{9720A3EC-FD2F-494B-AB9A-8926DB140C1E}" type="presParOf" srcId="{FD347F11-DA92-42BB-A39B-14ECC5239ED4}" destId="{60809042-1925-47CD-8278-3E262AF833ED}" srcOrd="0" destOrd="0" presId="urn:microsoft.com/office/officeart/2005/8/layout/lProcess3"/>
    <dgm:cxn modelId="{E0D18F02-E8F9-4BD4-A837-6E2350521976}" type="presParOf" srcId="{FD347F11-DA92-42BB-A39B-14ECC5239ED4}" destId="{D19F252B-FFC9-414E-8DAB-2EDFEEFFC0A6}" srcOrd="1" destOrd="0" presId="urn:microsoft.com/office/officeart/2005/8/layout/lProcess3"/>
    <dgm:cxn modelId="{52792C95-197B-4A03-86A2-A24F7EA35E75}" type="presParOf" srcId="{FD347F11-DA92-42BB-A39B-14ECC5239ED4}" destId="{50202590-8759-450C-95CA-1D434982D606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B7DC07-E846-4B16-8F35-58748DD1C67C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25DCE7-2CA7-4660-994E-D46480F96AE4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2000" b="1" dirty="0" smtClean="0"/>
            <a:t>Всего:</a:t>
          </a:r>
        </a:p>
        <a:p>
          <a:r>
            <a:rPr lang="ru-RU" sz="2000" b="1" dirty="0" smtClean="0"/>
            <a:t>216 млн. 139 тыс. руб.</a:t>
          </a:r>
          <a:endParaRPr lang="ru-RU" sz="2000" dirty="0"/>
        </a:p>
      </dgm:t>
    </dgm:pt>
    <dgm:pt modelId="{0B78984C-E93C-4C27-928C-A86D4290D7BA}" type="parTrans" cxnId="{F31A7957-F366-42B2-B258-83B00E5DADC2}">
      <dgm:prSet/>
      <dgm:spPr/>
      <dgm:t>
        <a:bodyPr/>
        <a:lstStyle/>
        <a:p>
          <a:endParaRPr lang="ru-RU"/>
        </a:p>
      </dgm:t>
    </dgm:pt>
    <dgm:pt modelId="{C20389A4-5EB1-41AE-BF5C-6B7DC528628E}" type="sibTrans" cxnId="{F31A7957-F366-42B2-B258-83B00E5DADC2}">
      <dgm:prSet/>
      <dgm:spPr/>
      <dgm:t>
        <a:bodyPr/>
        <a:lstStyle/>
        <a:p>
          <a:endParaRPr lang="ru-RU"/>
        </a:p>
      </dgm:t>
    </dgm:pt>
    <dgm:pt modelId="{D38F7408-52D4-4589-BAFF-46A1DCEECF59}" type="pres">
      <dgm:prSet presAssocID="{00B7DC07-E846-4B16-8F35-58748DD1C67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036697-0A90-421C-9AE8-BB5B08AE10DA}" type="pres">
      <dgm:prSet presAssocID="{5625DCE7-2CA7-4660-994E-D46480F96AE4}" presName="node" presStyleLbl="node1" presStyleIdx="0" presStyleCnt="1" custScaleX="56610" custScaleY="211538" custLinFactNeighborX="18628" custLinFactNeighborY="16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1A7957-F366-42B2-B258-83B00E5DADC2}" srcId="{00B7DC07-E846-4B16-8F35-58748DD1C67C}" destId="{5625DCE7-2CA7-4660-994E-D46480F96AE4}" srcOrd="0" destOrd="0" parTransId="{0B78984C-E93C-4C27-928C-A86D4290D7BA}" sibTransId="{C20389A4-5EB1-41AE-BF5C-6B7DC528628E}"/>
    <dgm:cxn modelId="{4AFD8D41-BFE6-451F-99A5-BAE44EC86884}" type="presOf" srcId="{00B7DC07-E846-4B16-8F35-58748DD1C67C}" destId="{D38F7408-52D4-4589-BAFF-46A1DCEECF59}" srcOrd="0" destOrd="0" presId="urn:microsoft.com/office/officeart/2005/8/layout/default#2"/>
    <dgm:cxn modelId="{E1C5E73B-B423-4779-8E37-6BF9A0BD044A}" type="presOf" srcId="{5625DCE7-2CA7-4660-994E-D46480F96AE4}" destId="{2A036697-0A90-421C-9AE8-BB5B08AE10DA}" srcOrd="0" destOrd="0" presId="urn:microsoft.com/office/officeart/2005/8/layout/default#2"/>
    <dgm:cxn modelId="{0EDF4132-C091-416B-B52B-02B207403223}" type="presParOf" srcId="{D38F7408-52D4-4589-BAFF-46A1DCEECF59}" destId="{2A036697-0A90-421C-9AE8-BB5B08AE10DA}" srcOrd="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E5ED2B-8F3E-4E3D-B617-030F7A52C43F}">
      <dsp:nvSpPr>
        <dsp:cNvPr id="0" name=""/>
        <dsp:cNvSpPr/>
      </dsp:nvSpPr>
      <dsp:spPr>
        <a:xfrm>
          <a:off x="0" y="0"/>
          <a:ext cx="2033169" cy="4064000"/>
        </a:xfrm>
        <a:prstGeom prst="roundRect">
          <a:avLst>
            <a:gd name="adj" fmla="val 10000"/>
          </a:avLst>
        </a:prstGeom>
        <a:solidFill>
          <a:srgbClr val="0070C0"/>
        </a:solid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Бюджетно-сметный принцип</a:t>
          </a:r>
          <a:endParaRPr lang="ru-RU" sz="1800" kern="1200" dirty="0"/>
        </a:p>
      </dsp:txBody>
      <dsp:txXfrm>
        <a:off x="0" y="1625600"/>
        <a:ext cx="2033169" cy="1625600"/>
      </dsp:txXfrm>
    </dsp:sp>
    <dsp:sp modelId="{7A1B3C84-608E-4511-8213-015E029F534F}">
      <dsp:nvSpPr>
        <dsp:cNvPr id="0" name=""/>
        <dsp:cNvSpPr/>
      </dsp:nvSpPr>
      <dsp:spPr>
        <a:xfrm>
          <a:off x="214313" y="142876"/>
          <a:ext cx="1504219" cy="164707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181C7-20E3-4078-BEB7-8A18FD33787D}">
      <dsp:nvSpPr>
        <dsp:cNvPr id="0" name=""/>
        <dsp:cNvSpPr/>
      </dsp:nvSpPr>
      <dsp:spPr>
        <a:xfrm>
          <a:off x="6872830" y="0"/>
          <a:ext cx="1982222" cy="4064000"/>
        </a:xfrm>
        <a:prstGeom prst="roundRect">
          <a:avLst>
            <a:gd name="adj" fmla="val 10000"/>
          </a:avLst>
        </a:prstGeom>
        <a:solidFill>
          <a:srgbClr val="0070C0"/>
        </a:solid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Одноканальное финансирование (страховой принцип)</a:t>
          </a:r>
          <a:endParaRPr lang="ru-RU" sz="1800" kern="1200" dirty="0"/>
        </a:p>
      </dsp:txBody>
      <dsp:txXfrm>
        <a:off x="6872830" y="1625600"/>
        <a:ext cx="1982222" cy="1625600"/>
      </dsp:txXfrm>
    </dsp:sp>
    <dsp:sp modelId="{CD2EA7C6-22AB-40C1-A872-9C25A7486839}">
      <dsp:nvSpPr>
        <dsp:cNvPr id="0" name=""/>
        <dsp:cNvSpPr/>
      </dsp:nvSpPr>
      <dsp:spPr>
        <a:xfrm>
          <a:off x="7076387" y="75467"/>
          <a:ext cx="1639050" cy="178191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6377F6-B056-4B2F-A67D-487C3AC68F7D}">
      <dsp:nvSpPr>
        <dsp:cNvPr id="0" name=""/>
        <dsp:cNvSpPr/>
      </dsp:nvSpPr>
      <dsp:spPr>
        <a:xfrm>
          <a:off x="2290933" y="2571770"/>
          <a:ext cx="4123714" cy="609600"/>
        </a:xfrm>
        <a:prstGeom prst="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86427-6E78-4659-9166-F55C5FBB8117}">
      <dsp:nvSpPr>
        <dsp:cNvPr id="0" name=""/>
        <dsp:cNvSpPr/>
      </dsp:nvSpPr>
      <dsp:spPr>
        <a:xfrm>
          <a:off x="18066" y="714385"/>
          <a:ext cx="3125196" cy="2709889"/>
        </a:xfrm>
        <a:prstGeom prst="rect">
          <a:avLst/>
        </a:prstGeom>
        <a:solidFill>
          <a:srgbClr val="0070C0"/>
        </a:solid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211 «Заработная плата»;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213 «Начисления на выплаты по оплате труда»;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226 «Прочие работы, услуги»;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Статья  310 «Увеличение стоимости основных средств»;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-Статья  340 «Увеличение стоимости материальных запасов».</a:t>
          </a:r>
          <a:endParaRPr lang="ru-RU" sz="1300" kern="1200" dirty="0"/>
        </a:p>
      </dsp:txBody>
      <dsp:txXfrm>
        <a:off x="18066" y="714385"/>
        <a:ext cx="3125196" cy="2709889"/>
      </dsp:txXfrm>
    </dsp:sp>
    <dsp:sp modelId="{C265DB8E-C84B-465C-B2D7-996B5208F7C7}">
      <dsp:nvSpPr>
        <dsp:cNvPr id="0" name=""/>
        <dsp:cNvSpPr/>
      </dsp:nvSpPr>
      <dsp:spPr>
        <a:xfrm>
          <a:off x="5456492" y="0"/>
          <a:ext cx="3401819" cy="4853040"/>
        </a:xfrm>
        <a:prstGeom prst="rect">
          <a:avLst/>
        </a:prstGeom>
        <a:solidFill>
          <a:srgbClr val="0070C0"/>
        </a:solid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211 «Заработная плата»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212 «Прочие выплаты»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213 «Начисления на выплаты по оплате труда»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221 «Услуги связи»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222 «Транспортные услуги»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223 «Коммунальные услуги»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224 «Арендная плата за пользование имуществом» (В нашем учреждении отсутствует)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225»Работы, услуги по содержанию имущества»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Подстатья 226 «Прочие работы, услуги»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Статья 260 «Социальное обеспечение» (В нашем учреждении отсутствует)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Статья 290 «Прочие расходы»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Статья  310«Увеличение стоимости основных средств»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 Статья  340 «Увеличение стоимости материальных запасов».</a:t>
          </a:r>
          <a:endParaRPr lang="ru-RU" sz="1300" kern="1200" dirty="0"/>
        </a:p>
      </dsp:txBody>
      <dsp:txXfrm>
        <a:off x="5456492" y="0"/>
        <a:ext cx="3401819" cy="48530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67632-746D-4BCA-A9ED-BB26A85D078D}">
      <dsp:nvSpPr>
        <dsp:cNvPr id="0" name=""/>
        <dsp:cNvSpPr/>
      </dsp:nvSpPr>
      <dsp:spPr>
        <a:xfrm>
          <a:off x="0" y="0"/>
          <a:ext cx="4858606" cy="1399701"/>
        </a:xfrm>
        <a:prstGeom prst="chevron">
          <a:avLst/>
        </a:prstGeom>
        <a:solidFill>
          <a:srgbClr val="0070C0"/>
        </a:solid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Средства ОМС –  89% </a:t>
          </a:r>
          <a:endParaRPr lang="ru-RU" sz="2400" kern="1200" dirty="0"/>
        </a:p>
      </dsp:txBody>
      <dsp:txXfrm>
        <a:off x="699851" y="0"/>
        <a:ext cx="3458905" cy="1399701"/>
      </dsp:txXfrm>
    </dsp:sp>
    <dsp:sp modelId="{41D906F5-47A8-40FC-9F4D-18A3E96C8AE0}">
      <dsp:nvSpPr>
        <dsp:cNvPr id="0" name=""/>
        <dsp:cNvSpPr/>
      </dsp:nvSpPr>
      <dsp:spPr>
        <a:xfrm>
          <a:off x="0" y="1714513"/>
          <a:ext cx="4865990" cy="1622211"/>
        </a:xfrm>
        <a:prstGeom prst="chevron">
          <a:avLst/>
        </a:prstGeom>
        <a:solidFill>
          <a:srgbClr val="00B050"/>
        </a:solid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Бюджет </a:t>
          </a:r>
          <a:r>
            <a:rPr lang="ru-RU" sz="2400" kern="1200" dirty="0" err="1" smtClean="0"/>
            <a:t>ХМАО-Югры</a:t>
          </a:r>
          <a:endParaRPr lang="ru-RU" sz="2400" kern="1200" dirty="0"/>
        </a:p>
      </dsp:txBody>
      <dsp:txXfrm>
        <a:off x="811106" y="1714513"/>
        <a:ext cx="3243779" cy="1622211"/>
      </dsp:txXfrm>
    </dsp:sp>
    <dsp:sp modelId="{3660A9B9-065B-4A18-99DA-8AC1C86507FF}">
      <dsp:nvSpPr>
        <dsp:cNvPr id="0" name=""/>
        <dsp:cNvSpPr/>
      </dsp:nvSpPr>
      <dsp:spPr>
        <a:xfrm>
          <a:off x="1000131" y="1714510"/>
          <a:ext cx="3364821" cy="600519"/>
        </a:xfrm>
        <a:prstGeom prst="chevron">
          <a:avLst/>
        </a:prstGeom>
        <a:solidFill>
          <a:srgbClr val="92D050">
            <a:alpha val="90000"/>
          </a:srgbClr>
        </a:solidFill>
        <a:ln w="25400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Средства субсидии на выполнение государственного задания  – 5%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1300391" y="1714510"/>
        <a:ext cx="2764302" cy="600519"/>
      </dsp:txXfrm>
    </dsp:sp>
    <dsp:sp modelId="{60809042-1925-47CD-8278-3E262AF833ED}">
      <dsp:nvSpPr>
        <dsp:cNvPr id="0" name=""/>
        <dsp:cNvSpPr/>
      </dsp:nvSpPr>
      <dsp:spPr>
        <a:xfrm>
          <a:off x="0" y="3559110"/>
          <a:ext cx="4961322" cy="1298673"/>
        </a:xfrm>
        <a:prstGeom prst="chevron">
          <a:avLst/>
        </a:prstGeom>
        <a:solidFill>
          <a:srgbClr val="FF0000"/>
        </a:solid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Средства от приносящей доход деятельности – 2%</a:t>
          </a:r>
          <a:endParaRPr lang="ru-RU" sz="2400" kern="1200" dirty="0"/>
        </a:p>
      </dsp:txBody>
      <dsp:txXfrm>
        <a:off x="649337" y="3559110"/>
        <a:ext cx="3662649" cy="1298673"/>
      </dsp:txXfrm>
    </dsp:sp>
    <dsp:sp modelId="{50202590-8759-450C-95CA-1D434982D606}">
      <dsp:nvSpPr>
        <dsp:cNvPr id="0" name=""/>
        <dsp:cNvSpPr/>
      </dsp:nvSpPr>
      <dsp:spPr>
        <a:xfrm>
          <a:off x="1071568" y="2786081"/>
          <a:ext cx="3243733" cy="569933"/>
        </a:xfrm>
        <a:prstGeom prst="chevron">
          <a:avLst/>
        </a:prstGeom>
        <a:solidFill>
          <a:srgbClr val="92D050">
            <a:alpha val="90000"/>
          </a:srgbClr>
        </a:solidFill>
        <a:ln w="25400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Средства субсидии на иные цели –   4%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1356535" y="2786081"/>
        <a:ext cx="2673800" cy="5699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36697-0A90-421C-9AE8-BB5B08AE10DA}">
      <dsp:nvSpPr>
        <dsp:cNvPr id="0" name=""/>
        <dsp:cNvSpPr/>
      </dsp:nvSpPr>
      <dsp:spPr>
        <a:xfrm>
          <a:off x="1660409" y="3230"/>
          <a:ext cx="2197086" cy="4925991"/>
        </a:xfrm>
        <a:prstGeom prst="rect">
          <a:avLst/>
        </a:prstGeom>
        <a:solidFill>
          <a:srgbClr val="0070C0"/>
        </a:solidFill>
        <a:ln w="25400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Всего: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216 млн. 139 тыс. руб.</a:t>
          </a:r>
          <a:endParaRPr lang="ru-RU" sz="2000" kern="1200" dirty="0"/>
        </a:p>
      </dsp:txBody>
      <dsp:txXfrm>
        <a:off x="1660409" y="3230"/>
        <a:ext cx="2197086" cy="4925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11/28/2013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49081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11/28/2013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8536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30F384-833E-4912-9737-4114AECF380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C7CD39-040B-42E3-AFD9-7C3FA898887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Впервые, с принятием Федерального закона «Об основах охраны здоровья граждан» раскрыты и установлены в качестве правовых норм понятия «медицинская реабилитация» и «санаторно-курортное лечение». Начиная с 2013 г. медицинская реабилитация также впервые вошла в программу государственных гарантий бесплатной медицинской помощи. Напомню, что в ранее действовавших Основах законодательства Российской Федерации об охране здоровья граждан 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9E3110-694B-4AD8-97BC-1B300A9A2E6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Прошу обратить внимание на ряд принципиальных моментов. Законодатель в пункте 4 статьи 40 базового медицинского закона, как я уже сказал ранее, впервые устанавливает задачи санаторно-курортного лечения. Это - активация защитно-приспособительных реакций организма в целях профилактики заболеваний, оздоровления, а также восстановление и (или) компенсацию функций организма, нарушенных вследствие травм, операций и хронических заболеваний, уменьшение количества обострений, удлинение периода ремиссии, замедление развития заболеваний и предупреждение инвалидности. При этом санаторно-курортное лчечение рассматривается в качестве одного из этапов медицинской реабилитации.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7BEBC68-0323-4611-A743-843D9C5095D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Итак , главный специалист по медицинской реабилитации Минздрава РФ профессор, доктор медицинских наук Иванова Галина Евгеньевна оценивая текущее состояние отечтесвенной системы медицинской реабилитации указывает на следующие факты …</a:t>
            </a: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F11F59-5DD6-4918-BF14-7C1E8713984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Мероприятия по совершенствованию системы медицинской реабилитации включены в перечень приоритеных направлений развития отечественного здравоохранения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6DF393-F1A9-4FA2-82E6-742209AB48C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Мероприятия по совершенствованию системы медицинской реабилитации включены в перечень приоритеных направлений развития отечественного здравоохранения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6DF393-F1A9-4FA2-82E6-742209AB48C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D54E63-C7DD-40B6-A6B1-366048778A2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169BB-A2A9-4F37-8E2B-C303EC0FA113}" type="datetime1">
              <a:rPr lang="en-US" smtClean="0"/>
              <a:pPr/>
              <a:t>11/28/2013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A187D-2142-4CA1-BA96-8E603DED0B27}" type="datetime1">
              <a:rPr lang="en-US" smtClean="0"/>
              <a:pPr/>
              <a:t>11/28/2013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56C6-3313-4164-BBBE-0A52D8C56EEF}" type="datetime1">
              <a:rPr lang="en-US" smtClean="0"/>
              <a:pPr/>
              <a:t>11/28/2013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1B77-BAAF-4D90-83F7-E796225A6563}" type="datetime1">
              <a:rPr lang="en-US" smtClean="0"/>
              <a:pPr/>
              <a:t>11/28/2013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E02F-9781-4BBC-8827-D44D0BE820BE}" type="datetime1">
              <a:rPr lang="en-US" smtClean="0"/>
              <a:pPr/>
              <a:t>11/28/2013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B63C-5FDC-42D7-B5B4-AC9BE458FC2C}" type="datetime1">
              <a:rPr lang="en-US" smtClean="0"/>
              <a:pPr/>
              <a:t>11/28/2013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87EBE-6E53-4A21-85F2-15BB80CADCA6}" type="datetime1">
              <a:rPr lang="en-US" smtClean="0"/>
              <a:pPr/>
              <a:t>11/28/2013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343DC92A-3A74-4FAA-83A2-9C0E56B51CDB}" type="datetime1">
              <a:rPr lang="en-US" smtClean="0"/>
              <a:pPr/>
              <a:t>11/28/2013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8429684" cy="1714500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главный врач Бюджетного учреждения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ХМАО-Югры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«Ханты-Мансийская клиническая больница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восстановительного лечения»  В.С. Кольцов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285720" y="1785926"/>
            <a:ext cx="8429625" cy="1785950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kern="0" dirty="0" smtClean="0">
                <a:solidFill>
                  <a:srgbClr val="CC0000"/>
                </a:solidFill>
                <a:latin typeface="+mn-lt"/>
              </a:rPr>
              <a:t>«Функционирование медицинских учреждений автономного округа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kern="0" dirty="0" smtClean="0">
                <a:solidFill>
                  <a:srgbClr val="CC0000"/>
                </a:solidFill>
                <a:latin typeface="+mn-lt"/>
              </a:rPr>
              <a:t>в условиях одноканального финансирования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kern="0" dirty="0" smtClean="0">
                <a:solidFill>
                  <a:srgbClr val="CC0000"/>
                </a:solidFill>
                <a:latin typeface="+mn-lt"/>
              </a:rPr>
              <a:t>на примере БУ </a:t>
            </a:r>
            <a:r>
              <a:rPr lang="ru-RU" sz="3000" b="1" i="1" kern="0" dirty="0" err="1" smtClean="0">
                <a:solidFill>
                  <a:srgbClr val="CC0000"/>
                </a:solidFill>
                <a:latin typeface="+mn-lt"/>
              </a:rPr>
              <a:t>ХМАО-Югры</a:t>
            </a:r>
            <a:endParaRPr lang="ru-RU" sz="3000" b="1" i="1" kern="0" dirty="0" smtClean="0">
              <a:solidFill>
                <a:srgbClr val="CC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kern="0" dirty="0" smtClean="0">
                <a:solidFill>
                  <a:srgbClr val="CC0000"/>
                </a:solidFill>
                <a:latin typeface="+mn-lt"/>
              </a:rPr>
              <a:t>«Ханты-Мансийская клиническая больница восстановительного лечения »</a:t>
            </a:r>
            <a:endParaRPr lang="ru-RU" sz="3000" i="1" kern="0" dirty="0">
              <a:solidFill>
                <a:srgbClr val="CC0000"/>
              </a:solidFill>
              <a:latin typeface="+mn-lt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357158" y="214290"/>
            <a:ext cx="8429625" cy="1500198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Департамент здравоохранения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Ханты-Мансийского автономного округа – Югры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kern="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 smtClean="0">
                <a:solidFill>
                  <a:schemeClr val="tx2">
                    <a:lumMod val="50000"/>
                  </a:schemeClr>
                </a:solidFill>
              </a:rPr>
              <a:t>Бюджетное учреждение Ханты-Мансийского автономного  округа-Югры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 smtClean="0">
                <a:solidFill>
                  <a:schemeClr val="tx2">
                    <a:lumMod val="50000"/>
                  </a:schemeClr>
                </a:solidFill>
              </a:rPr>
              <a:t>«Ханты-Мансийская клиническая больница восстановительного лечения»</a:t>
            </a:r>
            <a:endParaRPr lang="ru-RU" i="1" kern="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Subtitle 1"/>
          <p:cNvSpPr txBox="1">
            <a:spLocks/>
          </p:cNvSpPr>
          <p:nvPr/>
        </p:nvSpPr>
        <p:spPr>
          <a:xfrm>
            <a:off x="642910" y="6072206"/>
            <a:ext cx="7758112" cy="5715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 smtClean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</a:rPr>
              <a:t>.Ханты-Мансийск</a:t>
            </a:r>
            <a:r>
              <a:rPr kumimoji="0" lang="ru-RU" sz="2000" b="1" i="0" u="none" strike="noStrike" kern="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</a:rPr>
              <a:t>, 5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</a:rPr>
              <a:t>декабря 2013 г.  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3107521" y="3393281"/>
            <a:ext cx="414340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321571" y="3464719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7158" y="5857892"/>
            <a:ext cx="8786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N.B.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«От перемены мест слагаемых должен измениться результат»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4341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286776" y="6572272"/>
            <a:ext cx="857224" cy="2142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8F3F85-163D-46DE-86A9-13A69D8C94C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142844" y="1428736"/>
          <a:ext cx="88583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Стрелка вправо 11"/>
          <p:cNvSpPr/>
          <p:nvPr/>
        </p:nvSpPr>
        <p:spPr>
          <a:xfrm>
            <a:off x="2285984" y="1571612"/>
            <a:ext cx="4500594" cy="1928826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Федеральный закон № 326-ФЗ от 23.11.2010 г. «Об обязательном медицинском страховании»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2285984" y="3429000"/>
            <a:ext cx="4500594" cy="185738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Федеральный закон № 323-ФЗ от 21.11.2011 г.  «Об основах охраны здоровья граждан в РФ»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8" cy="7858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Законодательная база перехода на одноканальное финансирование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3108" y="1142984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2012 г.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86182" y="1142984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2013 г.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57818" y="1142984"/>
            <a:ext cx="12144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2014 г.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" y="0"/>
            <a:ext cx="9143999" cy="857257"/>
          </a:xfrm>
        </p:spPr>
        <p:txBody>
          <a:bodyPr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Изменение структуры тарифа  оплаты медицинской помощи в системе  обязательного медицинского страхования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638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358214" y="6381750"/>
            <a:ext cx="785786" cy="476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AD64F4-2C85-4FF1-BD2B-A916DFB269E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71472" y="1357298"/>
            <a:ext cx="2500330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2011 г. (5 статей)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715008" y="1285860"/>
            <a:ext cx="3143272" cy="48258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2013 г. (13 статей)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42844" y="1714488"/>
          <a:ext cx="8858312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3357554" y="3143248"/>
            <a:ext cx="2143140" cy="135732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+ 8 статей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85750" y="1000108"/>
            <a:ext cx="8643938" cy="5643580"/>
          </a:xfrm>
        </p:spPr>
        <p:txBody>
          <a:bodyPr>
            <a:normAutofit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u="sng" dirty="0" smtClean="0">
                <a:solidFill>
                  <a:srgbClr val="FF0000"/>
                </a:solidFill>
              </a:rPr>
              <a:t>Цель  – минимизация рисков недофинансирования,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u="sng" dirty="0" smtClean="0">
                <a:solidFill>
                  <a:srgbClr val="FF0000"/>
                </a:solidFill>
              </a:rPr>
              <a:t>обеспечение  устойчивого финансового положения учреждения.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2400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1. Актуализация планов амбулаторных посещений и койко-дней;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2.Оптимизация перечня оказываемых услуг;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3.Оптимизация структуры и штатной численности;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4. Ревизия расходов, выстраивание системы приоритетов;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5.Внедрение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аутсорсинга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6. Совершенствование системы учета услуг в системе ОМС;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7. Разработка мер повышения конкурентоспособности;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8. Укрепление делового имиджа;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9. Инициация изменений поведенческой модели медицинских работников.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929717" cy="857232"/>
          </a:xfrm>
        </p:spPr>
        <p:txBody>
          <a:bodyPr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Система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мероприятий, реализованных в учреждении,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при подготовке к переходу на одноканальное финансирование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435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01090" y="6381750"/>
            <a:ext cx="642910" cy="476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090B56-165A-40A6-B622-D654CDC1062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85786" y="2000240"/>
            <a:ext cx="7215178" cy="3929058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ru-RU" sz="1900" u="sng" dirty="0" smtClean="0">
                <a:solidFill>
                  <a:srgbClr val="17375E"/>
                </a:solidFill>
              </a:rPr>
              <a:t> </a:t>
            </a:r>
            <a:endParaRPr lang="ru-RU" sz="1900" dirty="0" smtClean="0">
              <a:solidFill>
                <a:srgbClr val="17375E"/>
              </a:solidFill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1900" dirty="0" smtClean="0">
              <a:solidFill>
                <a:srgbClr val="17375E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0"/>
            <a:ext cx="87153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rbel" pitchFamily="34" charset="0"/>
              </a:rPr>
              <a:t>Изменение структуры финансирования БУ </a:t>
            </a:r>
            <a:r>
              <a:rPr lang="ru-RU" sz="2400" b="1" dirty="0" err="1" smtClean="0">
                <a:solidFill>
                  <a:srgbClr val="002060"/>
                </a:solidFill>
                <a:latin typeface="Corbel" pitchFamily="34" charset="0"/>
              </a:rPr>
              <a:t>ХМАО-Югры</a:t>
            </a:r>
            <a:endParaRPr lang="ru-RU" sz="2400" b="1" dirty="0" smtClean="0">
              <a:solidFill>
                <a:srgbClr val="002060"/>
              </a:solidFill>
              <a:latin typeface="Corbe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rbel" pitchFamily="34" charset="0"/>
              </a:rPr>
              <a:t>« Ханты-Мансийская клиническая больница восстановительного лечения»</a:t>
            </a:r>
            <a:endParaRPr lang="ru-RU" sz="2400" b="1" dirty="0">
              <a:solidFill>
                <a:srgbClr val="002060"/>
              </a:solidFill>
              <a:latin typeface="Corbel" pitchFamily="34" charset="0"/>
            </a:endParaRPr>
          </a:p>
        </p:txBody>
      </p:sp>
      <p:sp>
        <p:nvSpPr>
          <p:cNvPr id="2253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72528" y="6381750"/>
            <a:ext cx="571472" cy="476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18F3D4-41AA-404A-90D6-C98B41A487F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-214346" y="1428736"/>
          <a:ext cx="3286116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2857488" y="1428736"/>
          <a:ext cx="3128758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6000760" y="1428736"/>
          <a:ext cx="285752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85750" y="1857375"/>
            <a:ext cx="8515350" cy="4597400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ru-RU" sz="2000" dirty="0" smtClean="0">
                <a:solidFill>
                  <a:srgbClr val="17375E"/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</a:pPr>
            <a:endParaRPr lang="ru-RU" sz="2000" dirty="0" smtClean="0">
              <a:solidFill>
                <a:srgbClr val="17375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Структура финансирования БУ </a:t>
            </a:r>
            <a:r>
              <a:rPr lang="ru-RU" sz="2400" b="1" dirty="0" err="1" smtClean="0">
                <a:solidFill>
                  <a:srgbClr val="002060"/>
                </a:solidFill>
              </a:rPr>
              <a:t>ХМАО-Югры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«Ханты-Мансийская клиническая больница восстановительного лечения» в 2013 году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29652" y="6500834"/>
            <a:ext cx="714348" cy="3571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FDD9FF-D7F8-4AF0-9275-C4B62870EF5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57158" y="1643050"/>
          <a:ext cx="8143932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4929190" y="1428736"/>
          <a:ext cx="407196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3500438"/>
            <a:ext cx="8858280" cy="2928934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</a:pPr>
            <a:endParaRPr lang="ru-RU" sz="22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ct val="0"/>
              </a:spcBef>
            </a:pPr>
            <a:endParaRPr lang="ru-RU" sz="2200" i="1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</a:pPr>
            <a:endParaRPr lang="ru-RU" sz="2200" i="1" dirty="0" smtClean="0">
              <a:solidFill>
                <a:srgbClr val="17375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1038" cy="128586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Промежуточные итоги очередного этапа перехода на страховой принцип оплаты оказанной медицинской помощи (прогноз на 2013 г.)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555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643966" y="6381750"/>
            <a:ext cx="500034" cy="476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8C58E8-C8D8-466F-87FD-DBC07A87E41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00034" y="1714488"/>
            <a:ext cx="8229600" cy="3000396"/>
          </a:xfrm>
          <a:prstGeom prst="rect">
            <a:avLst/>
          </a:prstGeom>
        </p:spPr>
        <p:txBody>
          <a:bodyPr anchor="b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28596" y="1214422"/>
            <a:ext cx="8229600" cy="2428892"/>
          </a:xfrm>
          <a:prstGeom prst="rect">
            <a:avLst/>
          </a:prstGeom>
        </p:spPr>
        <p:txBody>
          <a:bodyPr anchor="b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Текст 1"/>
          <p:cNvSpPr txBox="1">
            <a:spLocks/>
          </p:cNvSpPr>
          <p:nvPr/>
        </p:nvSpPr>
        <p:spPr>
          <a:xfrm>
            <a:off x="0" y="1500174"/>
            <a:ext cx="8929718" cy="535782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400" i="1" kern="0" dirty="0" smtClean="0">
                <a:solidFill>
                  <a:srgbClr val="FF0000"/>
                </a:solidFill>
              </a:rPr>
              <a:t>Положительные значимые для пациентов (+):</a:t>
            </a:r>
            <a:r>
              <a:rPr lang="ru-RU" sz="2400" i="1" kern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sz="2200" i="1" dirty="0" smtClean="0">
                <a:solidFill>
                  <a:srgbClr val="002060"/>
                </a:solidFill>
              </a:rPr>
              <a:t>Активизация процесса смены поведенческой модели медицинских работников  (уход от моделей «Вас много, а я одна» или «Ходят тут и ходят», стремление к модели  «Добро пожаловать!»</a:t>
            </a:r>
            <a:r>
              <a:rPr lang="ru-RU" sz="2200" i="1" kern="0" dirty="0" smtClean="0">
                <a:solidFill>
                  <a:srgbClr val="002060"/>
                </a:solidFill>
              </a:rPr>
              <a:t>)</a:t>
            </a:r>
            <a:endParaRPr kumimoji="0" lang="ru-RU" sz="2200" b="0" i="1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Заинтересованное добровольное формирование</a:t>
            </a:r>
            <a:r>
              <a:rPr kumimoji="0" lang="ru-RU" sz="2200" b="0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 м</a:t>
            </a:r>
            <a:r>
              <a:rPr kumimoji="0" lang="ru-RU" sz="2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отивации медицинских работников повышать</a:t>
            </a:r>
            <a:r>
              <a:rPr kumimoji="0" lang="ru-RU" sz="2200" b="0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 качество оказываемой помощи (работать хорошо стало более выгодно ,а не только безопасно).</a:t>
            </a: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200" b="0" i="1" u="none" strike="noStrike" kern="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i="1" dirty="0" smtClean="0">
                <a:solidFill>
                  <a:srgbClr val="FF0000"/>
                </a:solidFill>
              </a:rPr>
              <a:t>Положительные значимые для учреждения и системы здравоохранения (+):</a:t>
            </a: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200" i="1" dirty="0" smtClean="0">
                <a:solidFill>
                  <a:srgbClr val="002060"/>
                </a:solidFill>
              </a:rPr>
              <a:t>Мотивация руководства учреждений к системной экономии денежных средств, включая внедрение новых форм организации работы;</a:t>
            </a: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200" i="1" dirty="0" smtClean="0">
                <a:solidFill>
                  <a:schemeClr val="tx2">
                    <a:lumMod val="75000"/>
                  </a:schemeClr>
                </a:solidFill>
              </a:rPr>
              <a:t>Четкая всесторонняя проработка планов развития (для чего это нужно, что это даст и сможем ли мы это содержать в дальнейшем?)</a:t>
            </a: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200" i="1" dirty="0" smtClean="0">
                <a:solidFill>
                  <a:schemeClr val="tx2">
                    <a:lumMod val="75000"/>
                  </a:schemeClr>
                </a:solidFill>
              </a:rPr>
              <a:t>Зависимость заработной платы сотрудников от количества и качества работы.</a:t>
            </a: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200" b="0" i="1" u="none" strike="noStrike" kern="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2200" i="1" kern="0" dirty="0" smtClean="0">
              <a:solidFill>
                <a:srgbClr val="002060"/>
              </a:solidFill>
            </a:endParaRP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200" b="0" i="1" u="none" strike="noStrike" kern="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3500438"/>
            <a:ext cx="8858280" cy="2928934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</a:pPr>
            <a:endParaRPr lang="ru-RU" sz="22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lnSpc>
                <a:spcPct val="90000"/>
              </a:lnSpc>
              <a:spcBef>
                <a:spcPct val="0"/>
              </a:spcBef>
            </a:pPr>
            <a:endParaRPr lang="ru-RU" sz="2200" i="1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</a:pPr>
            <a:endParaRPr lang="ru-RU" sz="2200" i="1" dirty="0" smtClean="0">
              <a:solidFill>
                <a:srgbClr val="17375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1038" cy="128586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Промежуточные итоги очередного этапа перехода на страховой принцип оплаты оказанной медицинской помощи (прогноз на 2013 г.)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555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643966" y="6381750"/>
            <a:ext cx="500034" cy="476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8C58E8-C8D8-466F-87FD-DBC07A87E41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00034" y="1714488"/>
            <a:ext cx="8229600" cy="3000396"/>
          </a:xfrm>
          <a:prstGeom prst="rect">
            <a:avLst/>
          </a:prstGeom>
        </p:spPr>
        <p:txBody>
          <a:bodyPr anchor="b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28596" y="1214422"/>
            <a:ext cx="8229600" cy="2428892"/>
          </a:xfrm>
          <a:prstGeom prst="rect">
            <a:avLst/>
          </a:prstGeom>
        </p:spPr>
        <p:txBody>
          <a:bodyPr anchor="b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Текст 1"/>
          <p:cNvSpPr txBox="1">
            <a:spLocks/>
          </p:cNvSpPr>
          <p:nvPr/>
        </p:nvSpPr>
        <p:spPr>
          <a:xfrm>
            <a:off x="285720" y="1785926"/>
            <a:ext cx="8643998" cy="421484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i="1" kern="0" dirty="0" smtClean="0">
                <a:solidFill>
                  <a:srgbClr val="FF0000"/>
                </a:solidFill>
              </a:rPr>
              <a:t>Проблемы и риски: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endParaRPr lang="ru-RU" sz="2200" i="1" kern="0" dirty="0" smtClean="0">
              <a:solidFill>
                <a:srgbClr val="002060"/>
              </a:solidFill>
            </a:endParaRP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200" i="1" kern="0" dirty="0" smtClean="0">
                <a:solidFill>
                  <a:srgbClr val="002060"/>
                </a:solidFill>
              </a:rPr>
              <a:t>Чарльз Дарвин выделил 3 типа борьбы за существование. 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200" i="1" u="sng" kern="0" dirty="0" smtClean="0">
                <a:solidFill>
                  <a:srgbClr val="002060"/>
                </a:solidFill>
              </a:rPr>
              <a:t>Внутривидовая борьба протекает наиболее остро и жестоко, так как у всех особей вида совпадает экологическая ниша.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endParaRPr kumimoji="0" lang="ru-RU" sz="2200" b="0" i="1" u="sng" strike="noStrike" kern="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2200" b="1" i="1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Сверхзадача </a:t>
            </a:r>
            <a:r>
              <a:rPr kumimoji="0" lang="ru-RU" sz="2200" b="1" i="1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топ-менеджмента</a:t>
            </a:r>
            <a:endParaRPr lang="ru-RU" sz="2200" b="1" i="1" kern="0" dirty="0" smtClean="0">
              <a:solidFill>
                <a:srgbClr val="002060"/>
              </a:solidFill>
            </a:endParaRP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2200" b="1" i="1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здравоохранения автономного округа: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endParaRPr kumimoji="0" lang="ru-RU" sz="2200" b="1" i="1" strike="noStrike" kern="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200" i="1" kern="0" dirty="0" smtClean="0">
                <a:solidFill>
                  <a:srgbClr val="FF0000"/>
                </a:solidFill>
              </a:rPr>
              <a:t>н</a:t>
            </a:r>
            <a:r>
              <a:rPr kumimoji="0" lang="ru-RU" sz="2200" i="1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е допустить внутривидовой борьбы, а тем более - войны,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2200" i="1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но стимулировать разумную конкуренцию и товарищеское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200" i="1" kern="0" dirty="0" smtClean="0">
                <a:solidFill>
                  <a:srgbClr val="FF0000"/>
                </a:solidFill>
              </a:rPr>
              <a:t>с</a:t>
            </a:r>
            <a:r>
              <a:rPr kumimoji="0" lang="ru-RU" sz="2200" i="1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оперничество</a:t>
            </a:r>
            <a:r>
              <a:rPr kumimoji="0" lang="ru-RU" sz="2200" i="1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 внутри системы здравоохранения с целью</a:t>
            </a:r>
          </a:p>
          <a:p>
            <a:pPr marL="514350" lvl="0" indent="-514350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ru-RU" sz="2200" i="1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эволюционного развития всех </a:t>
            </a:r>
            <a:r>
              <a:rPr kumimoji="0" lang="ru-RU" sz="2200" i="1" strike="noStrike" kern="0" cap="none" spc="0" normalizeH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ее участников. </a:t>
            </a:r>
            <a:endParaRPr kumimoji="0" lang="ru-RU" sz="2200" i="1" strike="noStrike" kern="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200" b="0" i="1" u="none" strike="noStrike" kern="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2200" i="1" kern="0" dirty="0" smtClean="0">
              <a:solidFill>
                <a:srgbClr val="002060"/>
              </a:solidFill>
            </a:endParaRPr>
          </a:p>
          <a:p>
            <a:pPr marL="514350" marR="0" lvl="0" indent="-514350" defTabSz="914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200" b="0" i="1" u="none" strike="noStrike" kern="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57158" y="357166"/>
            <a:ext cx="8229600" cy="6215106"/>
          </a:xfrm>
        </p:spPr>
        <p:txBody>
          <a:bodyPr>
            <a:normAutofit/>
          </a:bodyPr>
          <a:lstStyle/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2600" b="1" dirty="0" smtClean="0">
              <a:solidFill>
                <a:sysClr val="windowText" lastClr="000000"/>
              </a:solidFill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2600" b="1" dirty="0">
              <a:solidFill>
                <a:sysClr val="windowText" lastClr="000000"/>
              </a:solidFill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5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5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Благодарю за внимание</a:t>
            </a: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5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5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5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894</Words>
  <Application>Microsoft Office PowerPoint</Application>
  <PresentationFormat>Экран (4:3)</PresentationFormat>
  <Paragraphs>134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Шаблон презентации</vt:lpstr>
      <vt:lpstr>Презентация PowerPoint</vt:lpstr>
      <vt:lpstr>Законодательная база перехода на одноканальное финансирование</vt:lpstr>
      <vt:lpstr>Изменение структуры тарифа  оплаты медицинской помощи в системе  обязательного медицинского страхования</vt:lpstr>
      <vt:lpstr>Система мероприятий, реализованных в учреждении, при подготовке к переходу на одноканальное финансирование</vt:lpstr>
      <vt:lpstr>Презентация PowerPoint</vt:lpstr>
      <vt:lpstr>Структура финансирования БУ ХМАО-Югры «Ханты-Мансийская клиническая больница восстановительного лечения» в 2013 году </vt:lpstr>
      <vt:lpstr> Промежуточные итоги очередного этапа перехода на страховой принцип оплаты оказанной медицинской помощи (прогноз на 2013 г.) </vt:lpstr>
      <vt:lpstr> Промежуточные итоги очередного этапа перехода на страховой принцип оплаты оказанной медицинской помощи (прогноз на 2013 г.)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2012-11-19T11:44:46Z</dcterms:created>
  <dcterms:modified xsi:type="dcterms:W3CDTF">2013-11-28T06:16:55Z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  <property fmtid="{D5CDD505-2E9C-101B-9397-08002B2CF9AE}" pid="3" name="_AdHocReviewCycleID">
    <vt:i4>625572684</vt:i4>
  </property>
  <property fmtid="{D5CDD505-2E9C-101B-9397-08002B2CF9AE}" pid="4" name="_NewReviewCycle">
    <vt:lpwstr/>
  </property>
</Properties>
</file>